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66" r:id="rId4"/>
    <p:sldId id="258" r:id="rId5"/>
    <p:sldId id="259" r:id="rId6"/>
    <p:sldId id="265" r:id="rId7"/>
    <p:sldId id="264" r:id="rId8"/>
    <p:sldId id="261" r:id="rId9"/>
    <p:sldId id="268" r:id="rId10"/>
    <p:sldId id="270"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83" d="100"/>
          <a:sy n="83" d="100"/>
        </p:scale>
        <p:origin x="1469"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125D20A-A359-4F4C-B84F-F97A0C8933E8}" type="datetimeFigureOut">
              <a:rPr lang="ru-RU" smtClean="0"/>
              <a:t>28.02.2022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CF9282-DC3A-4856-9772-F979DAA8D6E5}"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125D20A-A359-4F4C-B84F-F97A0C8933E8}" type="datetimeFigureOut">
              <a:rPr lang="ru-RU" smtClean="0"/>
              <a:t>28.02.2022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CF9282-DC3A-4856-9772-F979DAA8D6E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25D20A-A359-4F4C-B84F-F97A0C8933E8}" type="datetimeFigureOut">
              <a:rPr lang="ru-RU" smtClean="0"/>
              <a:t>28.02.2022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CF9282-DC3A-4856-9772-F979DAA8D6E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125D20A-A359-4F4C-B84F-F97A0C8933E8}" type="datetimeFigureOut">
              <a:rPr lang="ru-RU" smtClean="0"/>
              <a:t>28.02.2022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CF9282-DC3A-4856-9772-F979DAA8D6E5}"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25D20A-A359-4F4C-B84F-F97A0C8933E8}" type="datetimeFigureOut">
              <a:rPr lang="ru-RU" smtClean="0"/>
              <a:t>28.02.2022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CF9282-DC3A-4856-9772-F979DAA8D6E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125D20A-A359-4F4C-B84F-F97A0C8933E8}" type="datetimeFigureOut">
              <a:rPr lang="ru-RU" smtClean="0"/>
              <a:t>28.02.2022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BCF9282-DC3A-4856-9772-F979DAA8D6E5}"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125D20A-A359-4F4C-B84F-F97A0C8933E8}" type="datetimeFigureOut">
              <a:rPr lang="ru-RU" smtClean="0"/>
              <a:t>28.02.2022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BCF9282-DC3A-4856-9772-F979DAA8D6E5}"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125D20A-A359-4F4C-B84F-F97A0C8933E8}" type="datetimeFigureOut">
              <a:rPr lang="ru-RU" smtClean="0"/>
              <a:t>28.02.2022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BCF9282-DC3A-4856-9772-F979DAA8D6E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25D20A-A359-4F4C-B84F-F97A0C8933E8}" type="datetimeFigureOut">
              <a:rPr lang="ru-RU" smtClean="0"/>
              <a:t>28.02.2022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BCF9282-DC3A-4856-9772-F979DAA8D6E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25D20A-A359-4F4C-B84F-F97A0C8933E8}" type="datetimeFigureOut">
              <a:rPr lang="ru-RU" smtClean="0"/>
              <a:t>28.02.2022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BCF9282-DC3A-4856-9772-F979DAA8D6E5}"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25D20A-A359-4F4C-B84F-F97A0C8933E8}" type="datetimeFigureOut">
              <a:rPr lang="ru-RU" smtClean="0"/>
              <a:t>28.02.2022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BCF9282-DC3A-4856-9772-F979DAA8D6E5}"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E125D20A-A359-4F4C-B84F-F97A0C8933E8}" type="datetimeFigureOut">
              <a:rPr lang="ru-RU" smtClean="0"/>
              <a:t>28.02.2022</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3BCF9282-DC3A-4856-9772-F979DAA8D6E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499992" y="404664"/>
            <a:ext cx="4176464" cy="5904656"/>
          </a:xfrm>
        </p:spPr>
        <p:txBody>
          <a:bodyPr>
            <a:normAutofit/>
          </a:bodyPr>
          <a:lstStyle/>
          <a:p>
            <a:r>
              <a:rPr lang="ru-RU" sz="2400" b="1" dirty="0" err="1" smtClean="0">
                <a:latin typeface="Times New Roman" panose="02020603050405020304" pitchFamily="18" charset="0"/>
                <a:cs typeface="Times New Roman" panose="02020603050405020304" pitchFamily="18" charset="0"/>
              </a:rPr>
              <a:t>Гильмутдинова</a:t>
            </a:r>
            <a:r>
              <a:rPr lang="ru-RU" sz="2400" b="1" dirty="0" smtClean="0">
                <a:latin typeface="Times New Roman" panose="02020603050405020304" pitchFamily="18" charset="0"/>
                <a:cs typeface="Times New Roman" panose="02020603050405020304" pitchFamily="18" charset="0"/>
              </a:rPr>
              <a:t> Индира </a:t>
            </a:r>
            <a:r>
              <a:rPr lang="ru-RU" sz="2400" b="1" dirty="0" err="1" smtClean="0">
                <a:latin typeface="Times New Roman" panose="02020603050405020304" pitchFamily="18" charset="0"/>
                <a:cs typeface="Times New Roman" panose="02020603050405020304" pitchFamily="18" charset="0"/>
              </a:rPr>
              <a:t>Анасовна</a:t>
            </a:r>
            <a:r>
              <a:rPr lang="ru-RU" sz="2400" b="1" dirty="0" smtClean="0">
                <a:latin typeface="Times New Roman" panose="02020603050405020304" pitchFamily="18" charset="0"/>
                <a:cs typeface="Times New Roman" panose="02020603050405020304" pitchFamily="18" charset="0"/>
              </a:rPr>
              <a:t> – учитель начальных классов</a:t>
            </a:r>
          </a:p>
          <a:p>
            <a:r>
              <a:rPr lang="ru-RU" sz="2400" b="1" dirty="0" smtClean="0">
                <a:latin typeface="Times New Roman" panose="02020603050405020304" pitchFamily="18" charset="0"/>
                <a:cs typeface="Times New Roman" panose="02020603050405020304" pitchFamily="18" charset="0"/>
              </a:rPr>
              <a:t>Образование – высшее, Казанский государственный университет им. </a:t>
            </a:r>
            <a:r>
              <a:rPr lang="ru-RU" sz="2400" b="1" dirty="0" err="1" smtClean="0">
                <a:latin typeface="Times New Roman" panose="02020603050405020304" pitchFamily="18" charset="0"/>
                <a:cs typeface="Times New Roman" panose="02020603050405020304" pitchFamily="18" charset="0"/>
              </a:rPr>
              <a:t>В.И.Ульянова</a:t>
            </a:r>
            <a:r>
              <a:rPr lang="ru-RU" sz="2400" b="1" dirty="0" smtClean="0">
                <a:latin typeface="Times New Roman" panose="02020603050405020304" pitchFamily="18" charset="0"/>
                <a:cs typeface="Times New Roman" panose="02020603050405020304" pitchFamily="18" charset="0"/>
              </a:rPr>
              <a:t> –Ленина; ФГБОУ ВО «</a:t>
            </a:r>
            <a:r>
              <a:rPr lang="ru-RU" sz="2400" b="1" dirty="0" err="1" smtClean="0">
                <a:latin typeface="Times New Roman" panose="02020603050405020304" pitchFamily="18" charset="0"/>
                <a:cs typeface="Times New Roman" panose="02020603050405020304" pitchFamily="18" charset="0"/>
              </a:rPr>
              <a:t>Набережночелнинский</a:t>
            </a:r>
            <a:r>
              <a:rPr lang="ru-RU" sz="2400" b="1" dirty="0" smtClean="0">
                <a:latin typeface="Times New Roman" panose="02020603050405020304" pitchFamily="18" charset="0"/>
                <a:cs typeface="Times New Roman" panose="02020603050405020304" pitchFamily="18" charset="0"/>
              </a:rPr>
              <a:t> государственный педагогический университет»</a:t>
            </a:r>
          </a:p>
          <a:p>
            <a:r>
              <a:rPr lang="ru-RU" sz="2400" b="1" dirty="0" smtClean="0">
                <a:latin typeface="Times New Roman" panose="02020603050405020304" pitchFamily="18" charset="0"/>
                <a:cs typeface="Times New Roman" panose="02020603050405020304" pitchFamily="18" charset="0"/>
              </a:rPr>
              <a:t>Педагогический стаж -23года</a:t>
            </a:r>
            <a:endParaRPr lang="ru-RU" sz="2400" b="1"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ctrTitle"/>
          </p:nvPr>
        </p:nvSpPr>
        <p:spPr>
          <a:xfrm>
            <a:off x="771350" y="404665"/>
            <a:ext cx="3526160" cy="5904655"/>
          </a:xfrm>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88640"/>
            <a:ext cx="4032448" cy="6408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28544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16632"/>
            <a:ext cx="8229600" cy="936104"/>
          </a:xfrm>
        </p:spPr>
        <p:txBody>
          <a:bodyPr>
            <a:noAutofit/>
          </a:bodyPr>
          <a:lstStyle/>
          <a:p>
            <a:pPr marL="0" indent="0" algn="ctr">
              <a:buNone/>
            </a:pPr>
            <a:r>
              <a:rPr lang="ru-RU" sz="2600" dirty="0">
                <a:latin typeface="Times New Roman" panose="02020603050405020304" pitchFamily="18" charset="0"/>
                <a:cs typeface="Times New Roman" panose="02020603050405020304" pitchFamily="18" charset="0"/>
              </a:rPr>
              <a:t>Мои ученики являются победителями и</a:t>
            </a:r>
            <a:r>
              <a:rPr lang="ru-RU" sz="2600" dirty="0" smtClean="0">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призерами олимпиад </a:t>
            </a:r>
            <a:r>
              <a:rPr lang="ru-RU" sz="2600" dirty="0" smtClean="0">
                <a:latin typeface="Times New Roman" panose="02020603050405020304" pitchFamily="18" charset="0"/>
                <a:cs typeface="Times New Roman" panose="02020603050405020304" pitchFamily="18" charset="0"/>
              </a:rPr>
              <a:t>, </a:t>
            </a:r>
            <a:r>
              <a:rPr lang="ru-RU" sz="2600" dirty="0" smtClean="0">
                <a:latin typeface="Times New Roman" panose="02020603050405020304" pitchFamily="18" charset="0"/>
                <a:cs typeface="Times New Roman" panose="02020603050405020304" pitchFamily="18" charset="0"/>
              </a:rPr>
              <a:t>конкурсов</a:t>
            </a:r>
            <a:endParaRPr lang="ru-RU" sz="2600" dirty="0"/>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3506778716"/>
              </p:ext>
            </p:extLst>
          </p:nvPr>
        </p:nvGraphicFramePr>
        <p:xfrm>
          <a:off x="539552" y="1097280"/>
          <a:ext cx="8229600" cy="5760720"/>
        </p:xfrm>
        <a:graphic>
          <a:graphicData uri="http://schemas.openxmlformats.org/drawingml/2006/table">
            <a:tbl>
              <a:tblPr firstRow="1" bandRow="1">
                <a:tableStyleId>{5C22544A-7EE6-4342-B048-85BDC9FD1C3A}</a:tableStyleId>
              </a:tblPr>
              <a:tblGrid>
                <a:gridCol w="586408">
                  <a:extLst>
                    <a:ext uri="{9D8B030D-6E8A-4147-A177-3AD203B41FA5}">
                      <a16:colId xmlns:a16="http://schemas.microsoft.com/office/drawing/2014/main" val="20000"/>
                    </a:ext>
                  </a:extLst>
                </a:gridCol>
                <a:gridCol w="1645840">
                  <a:extLst>
                    <a:ext uri="{9D8B030D-6E8A-4147-A177-3AD203B41FA5}">
                      <a16:colId xmlns:a16="http://schemas.microsoft.com/office/drawing/2014/main" val="20001"/>
                    </a:ext>
                  </a:extLst>
                </a:gridCol>
                <a:gridCol w="1589049">
                  <a:extLst>
                    <a:ext uri="{9D8B030D-6E8A-4147-A177-3AD203B41FA5}">
                      <a16:colId xmlns:a16="http://schemas.microsoft.com/office/drawing/2014/main" val="20002"/>
                    </a:ext>
                  </a:extLst>
                </a:gridCol>
                <a:gridCol w="1445631">
                  <a:extLst>
                    <a:ext uri="{9D8B030D-6E8A-4147-A177-3AD203B41FA5}">
                      <a16:colId xmlns:a16="http://schemas.microsoft.com/office/drawing/2014/main" val="20003"/>
                    </a:ext>
                  </a:extLst>
                </a:gridCol>
                <a:gridCol w="1728192">
                  <a:extLst>
                    <a:ext uri="{9D8B030D-6E8A-4147-A177-3AD203B41FA5}">
                      <a16:colId xmlns:a16="http://schemas.microsoft.com/office/drawing/2014/main" val="20004"/>
                    </a:ext>
                  </a:extLst>
                </a:gridCol>
                <a:gridCol w="1234480">
                  <a:extLst>
                    <a:ext uri="{9D8B030D-6E8A-4147-A177-3AD203B41FA5}">
                      <a16:colId xmlns:a16="http://schemas.microsoft.com/office/drawing/2014/main" val="20005"/>
                    </a:ext>
                  </a:extLst>
                </a:gridCol>
              </a:tblGrid>
              <a:tr h="902311">
                <a:tc>
                  <a:txBody>
                    <a:bodyPr/>
                    <a:lstStyle/>
                    <a:p>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a:txBody>
                  <a:tcPr/>
                </a:tc>
                <a:tc>
                  <a:txBody>
                    <a:bodyPr/>
                    <a:lstStyle/>
                    <a:p>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Документ</a:t>
                      </a:r>
                      <a:endParaRPr lang="ru-RU" b="1" dirty="0">
                        <a:latin typeface="Times New Roman" panose="02020603050405020304" pitchFamily="18" charset="0"/>
                        <a:cs typeface="Times New Roman" panose="02020603050405020304" pitchFamily="18" charset="0"/>
                      </a:endParaRPr>
                    </a:p>
                  </a:txBody>
                  <a:tcPr/>
                </a:tc>
                <a:tc>
                  <a:txBody>
                    <a:bodyPr/>
                    <a:lstStyle/>
                    <a:p>
                      <a:r>
                        <a:rPr lang="ru-RU" b="1" dirty="0" smtClean="0">
                          <a:latin typeface="Times New Roman" panose="02020603050405020304" pitchFamily="18" charset="0"/>
                          <a:cs typeface="Times New Roman" panose="02020603050405020304" pitchFamily="18" charset="0"/>
                        </a:rPr>
                        <a:t>Название конкурса,</a:t>
                      </a:r>
                    </a:p>
                    <a:p>
                      <a:r>
                        <a:rPr lang="ru-RU" b="1" dirty="0" smtClean="0">
                          <a:latin typeface="Times New Roman" panose="02020603050405020304" pitchFamily="18" charset="0"/>
                          <a:cs typeface="Times New Roman" panose="02020603050405020304" pitchFamily="18" charset="0"/>
                        </a:rPr>
                        <a:t>олимпиады</a:t>
                      </a:r>
                      <a:endParaRPr lang="ru-RU" b="1" dirty="0">
                        <a:latin typeface="Times New Roman" panose="02020603050405020304" pitchFamily="18" charset="0"/>
                        <a:cs typeface="Times New Roman" panose="02020603050405020304" pitchFamily="18" charset="0"/>
                      </a:endParaRPr>
                    </a:p>
                  </a:txBody>
                  <a:tcPr/>
                </a:tc>
                <a:tc>
                  <a:txBody>
                    <a:bodyPr/>
                    <a:lstStyle/>
                    <a:p>
                      <a:r>
                        <a:rPr lang="ru-RU" b="1" dirty="0" smtClean="0">
                          <a:latin typeface="Times New Roman" panose="02020603050405020304" pitchFamily="18" charset="0"/>
                          <a:cs typeface="Times New Roman" panose="02020603050405020304" pitchFamily="18" charset="0"/>
                        </a:rPr>
                        <a:t>Результат</a:t>
                      </a:r>
                      <a:endParaRPr lang="ru-RU" b="1" dirty="0">
                        <a:latin typeface="Times New Roman" panose="02020603050405020304" pitchFamily="18" charset="0"/>
                        <a:cs typeface="Times New Roman" panose="02020603050405020304" pitchFamily="18" charset="0"/>
                      </a:endParaRPr>
                    </a:p>
                  </a:txBody>
                  <a:tcPr/>
                </a:tc>
                <a:tc>
                  <a:txBody>
                    <a:bodyPr/>
                    <a:lstStyle/>
                    <a:p>
                      <a:pPr algn="ctr"/>
                      <a:r>
                        <a:rPr lang="ru-RU" b="1" dirty="0" smtClean="0">
                          <a:latin typeface="Times New Roman" panose="02020603050405020304" pitchFamily="18" charset="0"/>
                          <a:cs typeface="Times New Roman" panose="02020603050405020304" pitchFamily="18" charset="0"/>
                        </a:rPr>
                        <a:t>ФИО</a:t>
                      </a:r>
                      <a:endParaRPr lang="ru-RU" b="1" dirty="0">
                        <a:latin typeface="Times New Roman" panose="02020603050405020304" pitchFamily="18" charset="0"/>
                        <a:cs typeface="Times New Roman" panose="02020603050405020304" pitchFamily="18" charset="0"/>
                      </a:endParaRPr>
                    </a:p>
                  </a:txBody>
                  <a:tcPr/>
                </a:tc>
                <a:tc>
                  <a:txBody>
                    <a:bodyPr/>
                    <a:lstStyle/>
                    <a:p>
                      <a:pPr algn="ctr"/>
                      <a:r>
                        <a:rPr lang="ru-RU" b="1" dirty="0" smtClean="0">
                          <a:latin typeface="Times New Roman" panose="02020603050405020304" pitchFamily="18" charset="0"/>
                          <a:cs typeface="Times New Roman" panose="02020603050405020304" pitchFamily="18" charset="0"/>
                        </a:rPr>
                        <a:t>Год</a:t>
                      </a:r>
                      <a:endParaRPr lang="ru-RU"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1353467">
                <a:tc>
                  <a:txBody>
                    <a:bodyPr/>
                    <a:lstStyle/>
                    <a:p>
                      <a:r>
                        <a:rPr lang="ru-RU" sz="1200" dirty="0" smtClean="0">
                          <a:latin typeface="Times New Roman" panose="02020603050405020304" pitchFamily="18" charset="0"/>
                          <a:cs typeface="Times New Roman" panose="02020603050405020304" pitchFamily="18" charset="0"/>
                        </a:rPr>
                        <a:t>1</a:t>
                      </a:r>
                      <a:endParaRPr lang="ru-RU" sz="1200" dirty="0">
                        <a:latin typeface="Times New Roman" panose="02020603050405020304" pitchFamily="18" charset="0"/>
                        <a:cs typeface="Times New Roman" panose="02020603050405020304" pitchFamily="18" charset="0"/>
                      </a:endParaRPr>
                    </a:p>
                  </a:txBody>
                  <a:tcPr/>
                </a:tc>
                <a:tc>
                  <a:txBody>
                    <a:bodyPr/>
                    <a:lstStyle/>
                    <a:p>
                      <a:r>
                        <a:rPr lang="ru-RU" sz="1200" b="1"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a:txBody>
                  <a:tcPr/>
                </a:tc>
                <a:tc>
                  <a:txBody>
                    <a:bodyPr/>
                    <a:lstStyle/>
                    <a:p>
                      <a:r>
                        <a:rPr lang="en-US" sz="1400" b="1" dirty="0" smtClean="0">
                          <a:latin typeface="Times New Roman" panose="02020603050405020304" pitchFamily="18" charset="0"/>
                          <a:cs typeface="Times New Roman" panose="02020603050405020304" pitchFamily="18" charset="0"/>
                        </a:rPr>
                        <a:t>IX </a:t>
                      </a:r>
                      <a:r>
                        <a:rPr lang="ru-RU" sz="1400" b="1" dirty="0" smtClean="0">
                          <a:latin typeface="Times New Roman" panose="02020603050405020304" pitchFamily="18" charset="0"/>
                          <a:cs typeface="Times New Roman" panose="02020603050405020304" pitchFamily="18" charset="0"/>
                        </a:rPr>
                        <a:t>Международный конкурс чтецов </a:t>
                      </a:r>
                      <a:r>
                        <a:rPr lang="ru-RU" sz="1400" b="1" dirty="0" err="1" smtClean="0">
                          <a:latin typeface="Times New Roman" panose="02020603050405020304" pitchFamily="18" charset="0"/>
                          <a:cs typeface="Times New Roman" panose="02020603050405020304" pitchFamily="18" charset="0"/>
                        </a:rPr>
                        <a:t>им.Г.Тукая</a:t>
                      </a:r>
                      <a:r>
                        <a:rPr lang="ru-RU" sz="1400" b="1"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b="1" dirty="0" smtClean="0">
                          <a:latin typeface="Times New Roman" panose="02020603050405020304" pitchFamily="18" charset="0"/>
                          <a:cs typeface="Times New Roman" panose="02020603050405020304" pitchFamily="18" charset="0"/>
                        </a:rPr>
                        <a:t>Призер</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b="1" dirty="0" smtClean="0">
                          <a:latin typeface="Times New Roman" panose="02020603050405020304" pitchFamily="18" charset="0"/>
                          <a:cs typeface="Times New Roman" panose="02020603050405020304" pitchFamily="18" charset="0"/>
                        </a:rPr>
                        <a:t> </a:t>
                      </a:r>
                      <a:r>
                        <a:rPr lang="ru-RU" sz="1400" b="0" dirty="0" err="1" smtClean="0">
                          <a:latin typeface="Times New Roman" panose="02020603050405020304" pitchFamily="18" charset="0"/>
                          <a:cs typeface="Times New Roman" panose="02020603050405020304" pitchFamily="18" charset="0"/>
                        </a:rPr>
                        <a:t>Замалтдинова</a:t>
                      </a:r>
                      <a:r>
                        <a:rPr lang="ru-RU" sz="1400" b="0" dirty="0" smtClean="0">
                          <a:latin typeface="Times New Roman" panose="02020603050405020304" pitchFamily="18" charset="0"/>
                          <a:cs typeface="Times New Roman" panose="02020603050405020304" pitchFamily="18" charset="0"/>
                        </a:rPr>
                        <a:t> Эльвира</a:t>
                      </a:r>
                      <a:endParaRPr lang="ru-RU" sz="1400" b="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2019</a:t>
                      </a:r>
                      <a:r>
                        <a:rPr lang="en-US" sz="1400" dirty="0" smtClean="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год</a:t>
                      </a: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932388">
                <a:tc>
                  <a:txBody>
                    <a:bodyPr/>
                    <a:lstStyle/>
                    <a:p>
                      <a:r>
                        <a:rPr lang="ru-RU" sz="1200" dirty="0" smtClean="0">
                          <a:latin typeface="Times New Roman" panose="02020603050405020304" pitchFamily="18" charset="0"/>
                          <a:cs typeface="Times New Roman" panose="02020603050405020304" pitchFamily="18" charset="0"/>
                        </a:rPr>
                        <a:t>2</a:t>
                      </a:r>
                      <a:endParaRPr lang="ru-RU" sz="1200" dirty="0">
                        <a:latin typeface="Times New Roman" panose="02020603050405020304" pitchFamily="18" charset="0"/>
                        <a:cs typeface="Times New Roman" panose="02020603050405020304" pitchFamily="18" charset="0"/>
                      </a:endParaRPr>
                    </a:p>
                  </a:txBody>
                  <a:tcPr/>
                </a:tc>
                <a:tc>
                  <a:txBody>
                    <a:bodyPr/>
                    <a:lstStyle/>
                    <a:p>
                      <a:endParaRPr lang="ru-RU" sz="1200" dirty="0">
                        <a:latin typeface="Times New Roman" panose="02020603050405020304" pitchFamily="18" charset="0"/>
                        <a:cs typeface="Times New Roman" panose="02020603050405020304" pitchFamily="18" charset="0"/>
                      </a:endParaRPr>
                    </a:p>
                  </a:txBody>
                  <a:tcPr/>
                </a:tc>
                <a:tc>
                  <a:txBody>
                    <a:bodyPr/>
                    <a:lstStyle/>
                    <a:p>
                      <a:r>
                        <a:rPr lang="ru-RU" sz="1400" b="1" dirty="0" smtClean="0">
                          <a:latin typeface="Times New Roman" panose="02020603050405020304" pitchFamily="18" charset="0"/>
                          <a:cs typeface="Times New Roman" panose="02020603050405020304" pitchFamily="18" charset="0"/>
                        </a:rPr>
                        <a:t>Международный</a:t>
                      </a:r>
                      <a:r>
                        <a:rPr lang="ru-RU" sz="1400" b="1" baseline="0" dirty="0" smtClean="0">
                          <a:latin typeface="Times New Roman" panose="02020603050405020304" pitchFamily="18" charset="0"/>
                          <a:cs typeface="Times New Roman" panose="02020603050405020304" pitchFamily="18" charset="0"/>
                        </a:rPr>
                        <a:t> проект «</a:t>
                      </a:r>
                      <a:r>
                        <a:rPr lang="ru-RU" sz="1400" b="1" baseline="0" dirty="0" err="1" smtClean="0">
                          <a:latin typeface="Times New Roman" panose="02020603050405020304" pitchFamily="18" charset="0"/>
                          <a:cs typeface="Times New Roman" panose="02020603050405020304" pitchFamily="18" charset="0"/>
                        </a:rPr>
                        <a:t>СОМиК</a:t>
                      </a:r>
                      <a:r>
                        <a:rPr lang="ru-RU" sz="1400" b="1" baseline="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b="1" dirty="0" smtClean="0">
                          <a:latin typeface="Times New Roman" panose="02020603050405020304" pitchFamily="18" charset="0"/>
                          <a:cs typeface="Times New Roman" panose="02020603050405020304" pitchFamily="18" charset="0"/>
                        </a:rPr>
                        <a:t>Абсолютный победитель</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dirty="0" err="1" smtClean="0">
                          <a:latin typeface="Times New Roman" panose="02020603050405020304" pitchFamily="18" charset="0"/>
                          <a:cs typeface="Times New Roman" panose="02020603050405020304" pitchFamily="18" charset="0"/>
                        </a:rPr>
                        <a:t>Ядаринова</a:t>
                      </a:r>
                      <a:r>
                        <a:rPr lang="ru-RU" sz="1400" dirty="0" smtClean="0">
                          <a:latin typeface="Times New Roman" panose="02020603050405020304" pitchFamily="18" charset="0"/>
                          <a:cs typeface="Times New Roman" panose="02020603050405020304" pitchFamily="18" charset="0"/>
                        </a:rPr>
                        <a:t> Алиса</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2020 год</a:t>
                      </a: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1353467">
                <a:tc>
                  <a:txBody>
                    <a:bodyPr/>
                    <a:lstStyle/>
                    <a:p>
                      <a:r>
                        <a:rPr lang="ru-RU" sz="1200" dirty="0" smtClean="0">
                          <a:latin typeface="Times New Roman" panose="02020603050405020304" pitchFamily="18" charset="0"/>
                          <a:cs typeface="Times New Roman" panose="02020603050405020304" pitchFamily="18" charset="0"/>
                        </a:rPr>
                        <a:t>3</a:t>
                      </a:r>
                      <a:endParaRPr lang="ru-RU" sz="1200" dirty="0">
                        <a:latin typeface="Times New Roman" panose="02020603050405020304" pitchFamily="18" charset="0"/>
                        <a:cs typeface="Times New Roman" panose="02020603050405020304" pitchFamily="18" charset="0"/>
                      </a:endParaRPr>
                    </a:p>
                  </a:txBody>
                  <a:tcPr/>
                </a:tc>
                <a:tc>
                  <a:txBody>
                    <a:bodyPr/>
                    <a:lstStyle/>
                    <a:p>
                      <a:endParaRPr lang="ru-RU" sz="12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1" dirty="0" smtClean="0">
                          <a:latin typeface="Times New Roman" panose="02020603050405020304" pitchFamily="18" charset="0"/>
                          <a:cs typeface="Times New Roman" panose="02020603050405020304" pitchFamily="18" charset="0"/>
                        </a:rPr>
                        <a:t>ЦСГО «ОЛИМП» (очная</a:t>
                      </a:r>
                      <a:r>
                        <a:rPr lang="ru-RU" sz="1400" b="1" baseline="0" dirty="0" smtClean="0">
                          <a:latin typeface="Times New Roman" panose="02020603050405020304" pitchFamily="18" charset="0"/>
                          <a:cs typeface="Times New Roman" panose="02020603050405020304" pitchFamily="18" charset="0"/>
                        </a:rPr>
                        <a:t> олимпиада </a:t>
                      </a:r>
                      <a:r>
                        <a:rPr lang="ru-RU" sz="1400" b="1" dirty="0" smtClean="0">
                          <a:latin typeface="Times New Roman" panose="02020603050405020304" pitchFamily="18" charset="0"/>
                          <a:cs typeface="Times New Roman" panose="02020603050405020304" pitchFamily="18" charset="0"/>
                        </a:rPr>
                        <a:t>)</a:t>
                      </a:r>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1" dirty="0" smtClean="0">
                          <a:latin typeface="Times New Roman" panose="02020603050405020304" pitchFamily="18" charset="0"/>
                          <a:cs typeface="Times New Roman" panose="02020603050405020304" pitchFamily="18" charset="0"/>
                        </a:rPr>
                        <a:t>Абсолютный победитель</a:t>
                      </a:r>
                    </a:p>
                    <a:p>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dirty="0" err="1" smtClean="0">
                          <a:latin typeface="Times New Roman" panose="02020603050405020304" pitchFamily="18" charset="0"/>
                          <a:cs typeface="Times New Roman" panose="02020603050405020304" pitchFamily="18" charset="0"/>
                        </a:rPr>
                        <a:t>Давлятшина</a:t>
                      </a:r>
                      <a:r>
                        <a:rPr lang="ru-RU" sz="1400" dirty="0" smtClean="0">
                          <a:latin typeface="Times New Roman" panose="02020603050405020304" pitchFamily="18" charset="0"/>
                          <a:cs typeface="Times New Roman" panose="02020603050405020304" pitchFamily="18" charset="0"/>
                        </a:rPr>
                        <a:t> </a:t>
                      </a:r>
                    </a:p>
                    <a:p>
                      <a:r>
                        <a:rPr lang="ru-RU" sz="1400" dirty="0" smtClean="0">
                          <a:latin typeface="Times New Roman" panose="02020603050405020304" pitchFamily="18" charset="0"/>
                          <a:cs typeface="Times New Roman" panose="02020603050405020304" pitchFamily="18" charset="0"/>
                        </a:rPr>
                        <a:t>Эльза</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2020 год</a:t>
                      </a: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1142928">
                <a:tc>
                  <a:txBody>
                    <a:bodyPr/>
                    <a:lstStyle/>
                    <a:p>
                      <a:r>
                        <a:rPr lang="ru-RU" sz="1200" dirty="0" smtClean="0">
                          <a:latin typeface="Times New Roman" panose="02020603050405020304" pitchFamily="18" charset="0"/>
                          <a:cs typeface="Times New Roman" panose="02020603050405020304" pitchFamily="18" charset="0"/>
                        </a:rPr>
                        <a:t>4.</a:t>
                      </a:r>
                      <a:endParaRPr lang="ru-RU" sz="1200" dirty="0">
                        <a:latin typeface="Times New Roman" panose="02020603050405020304" pitchFamily="18" charset="0"/>
                        <a:cs typeface="Times New Roman" panose="02020603050405020304" pitchFamily="18" charset="0"/>
                      </a:endParaRPr>
                    </a:p>
                  </a:txBody>
                  <a:tcPr/>
                </a:tc>
                <a:tc>
                  <a:txBody>
                    <a:bodyPr/>
                    <a:lstStyle/>
                    <a:p>
                      <a:endParaRPr lang="ru-RU" sz="1200" dirty="0">
                        <a:latin typeface="Times New Roman" panose="02020603050405020304" pitchFamily="18" charset="0"/>
                        <a:cs typeface="Times New Roman" panose="02020603050405020304" pitchFamily="18" charset="0"/>
                      </a:endParaRPr>
                    </a:p>
                  </a:txBody>
                  <a:tcPr/>
                </a:tc>
                <a:tc>
                  <a:txBody>
                    <a:bodyPr/>
                    <a:lstStyle/>
                    <a:p>
                      <a:r>
                        <a:rPr lang="ru-RU" sz="1400" b="1" dirty="0" smtClean="0">
                          <a:latin typeface="Times New Roman" panose="02020603050405020304" pitchFamily="18" charset="0"/>
                          <a:cs typeface="Times New Roman" panose="02020603050405020304" pitchFamily="18" charset="0"/>
                        </a:rPr>
                        <a:t>Межрегиональный фестиваль –конкурс «Пушкинские чтения» </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b="1" dirty="0" smtClean="0">
                          <a:latin typeface="Times New Roman" panose="02020603050405020304" pitchFamily="18" charset="0"/>
                          <a:cs typeface="Times New Roman" panose="02020603050405020304" pitchFamily="18" charset="0"/>
                        </a:rPr>
                        <a:t>Призер</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dirty="0" err="1" smtClean="0">
                          <a:latin typeface="Times New Roman" panose="02020603050405020304" pitchFamily="18" charset="0"/>
                          <a:cs typeface="Times New Roman" panose="02020603050405020304" pitchFamily="18" charset="0"/>
                        </a:rPr>
                        <a:t>Ядаринова</a:t>
                      </a:r>
                      <a:r>
                        <a:rPr lang="ru-RU" sz="1400" dirty="0" smtClean="0">
                          <a:latin typeface="Times New Roman" panose="02020603050405020304" pitchFamily="18" charset="0"/>
                          <a:cs typeface="Times New Roman" panose="02020603050405020304" pitchFamily="18" charset="0"/>
                        </a:rPr>
                        <a:t> Алиса</a:t>
                      </a:r>
                      <a:endParaRPr lang="ru-RU" sz="1400"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2020 год</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bl>
          </a:graphicData>
        </a:graphic>
      </p:graphicFrame>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7986" y="1988840"/>
            <a:ext cx="1287776"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8035" y="5373216"/>
            <a:ext cx="1531919" cy="1207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235914" y="4212867"/>
            <a:ext cx="1531920" cy="1391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8631" y="3356992"/>
            <a:ext cx="1406486" cy="85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9634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95537" y="404664"/>
            <a:ext cx="7910264" cy="1656184"/>
          </a:xfrm>
        </p:spPr>
        <p:txBody>
          <a:bodyPr>
            <a:normAutofit/>
          </a:bodyPr>
          <a:lstStyle/>
          <a:p>
            <a:pPr marL="0" indent="0" algn="l">
              <a:buNone/>
            </a:pPr>
            <a:r>
              <a:rPr lang="ru-RU" dirty="0" smtClean="0">
                <a:latin typeface="Times New Roman" panose="02020603050405020304" pitchFamily="18" charset="0"/>
                <a:cs typeface="Times New Roman" panose="02020603050405020304" pitchFamily="18" charset="0"/>
              </a:rPr>
              <a:t>Положительные стороны приема «КУБИК БЛУМА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3"/>
          </p:nvPr>
        </p:nvSpPr>
        <p:spPr>
          <a:xfrm>
            <a:off x="872067" y="2060848"/>
            <a:ext cx="7408333" cy="4536504"/>
          </a:xfrm>
        </p:spPr>
        <p:txBody>
          <a:bodyPr>
            <a:normAutofit lnSpcReduction="10000"/>
          </a:bodyPr>
          <a:lstStyle/>
          <a:p>
            <a:pPr marL="109728" indent="0">
              <a:buNone/>
            </a:pPr>
            <a:r>
              <a:rPr lang="ru-RU" sz="2800" b="1" dirty="0" smtClean="0">
                <a:latin typeface="Times New Roman" panose="02020603050405020304" pitchFamily="18" charset="0"/>
                <a:cs typeface="Times New Roman" panose="02020603050405020304" pitchFamily="18" charset="0"/>
              </a:rPr>
              <a:t>- привносит элемент игры в урок, что снимает стресс;</a:t>
            </a:r>
          </a:p>
          <a:p>
            <a:pPr marL="109728" indent="0">
              <a:buNone/>
            </a:pPr>
            <a:r>
              <a:rPr lang="ru-RU" sz="2800" b="1" dirty="0" smtClean="0">
                <a:latin typeface="Times New Roman" panose="02020603050405020304" pitchFamily="18" charset="0"/>
                <a:cs typeface="Times New Roman" panose="02020603050405020304" pitchFamily="18" charset="0"/>
              </a:rPr>
              <a:t>- позволяет ученикам реализовать различные стороны рассмотрения проблемы, темы, задания;</a:t>
            </a:r>
          </a:p>
          <a:p>
            <a:pPr marL="109728" indent="0">
              <a:buNone/>
            </a:pPr>
            <a:r>
              <a:rPr lang="ru-RU" sz="2800" b="1" dirty="0" smtClean="0">
                <a:latin typeface="Times New Roman" panose="02020603050405020304" pitchFamily="18" charset="0"/>
                <a:cs typeface="Times New Roman" panose="02020603050405020304" pitchFamily="18" charset="0"/>
              </a:rPr>
              <a:t>- создает на уроке целостное(многогранное)представление об изучаемом материале;</a:t>
            </a:r>
          </a:p>
          <a:p>
            <a:pPr marL="0" indent="0">
              <a:buNone/>
            </a:pPr>
            <a:r>
              <a:rPr lang="ru-RU" sz="2800" b="1" dirty="0">
                <a:latin typeface="Times New Roman" panose="02020603050405020304" pitchFamily="18" charset="0"/>
                <a:cs typeface="Times New Roman" panose="02020603050405020304" pitchFamily="18" charset="0"/>
              </a:rPr>
              <a:t> </a:t>
            </a:r>
            <a:r>
              <a:rPr lang="ru-RU" sz="2800" b="1" dirty="0" smtClean="0">
                <a:latin typeface="Times New Roman" panose="02020603050405020304" pitchFamily="18" charset="0"/>
                <a:cs typeface="Times New Roman" panose="02020603050405020304" pitchFamily="18" charset="0"/>
              </a:rPr>
              <a:t> - создает условия для конструктивной интерпретации </a:t>
            </a:r>
            <a:r>
              <a:rPr lang="ru-RU" sz="2800" b="1" smtClean="0">
                <a:latin typeface="Times New Roman" panose="02020603050405020304" pitchFamily="18" charset="0"/>
                <a:cs typeface="Times New Roman" panose="02020603050405020304" pitchFamily="18" charset="0"/>
              </a:rPr>
              <a:t>полученной </a:t>
            </a:r>
            <a:r>
              <a:rPr lang="ru-RU" sz="2800" b="1" smtClean="0">
                <a:latin typeface="Times New Roman" panose="02020603050405020304" pitchFamily="18" charset="0"/>
                <a:cs typeface="Times New Roman" panose="02020603050405020304" pitchFamily="18" charset="0"/>
              </a:rPr>
              <a:t>информации.</a:t>
            </a:r>
            <a:endParaRPr lang="ru-RU" sz="2800" b="1" dirty="0" smtClean="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744467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0"/>
            <a:ext cx="6512511" cy="1124744"/>
          </a:xfrm>
        </p:spPr>
        <p:txBody>
          <a:bodyPr>
            <a:noAutofit/>
          </a:bodyPr>
          <a:lstStyle/>
          <a:p>
            <a:pPr marL="0" indent="0" algn="l">
              <a:buNone/>
            </a:pPr>
            <a:r>
              <a:rPr lang="ru-RU" sz="4800" dirty="0" smtClean="0">
                <a:latin typeface="Times New Roman" panose="02020603050405020304" pitchFamily="18" charset="0"/>
                <a:cs typeface="Times New Roman" panose="02020603050405020304" pitchFamily="18" charset="0"/>
              </a:rPr>
              <a:t> Мастер - класс </a:t>
            </a:r>
            <a:br>
              <a:rPr lang="ru-RU" sz="4800" dirty="0" smtClean="0">
                <a:latin typeface="Times New Roman" panose="02020603050405020304" pitchFamily="18" charset="0"/>
                <a:cs typeface="Times New Roman" panose="02020603050405020304" pitchFamily="18" charset="0"/>
              </a:rPr>
            </a:br>
            <a:endParaRPr lang="ru-RU" sz="4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3"/>
          </p:nvPr>
        </p:nvSpPr>
        <p:spPr>
          <a:xfrm>
            <a:off x="457200" y="1556792"/>
            <a:ext cx="8507288" cy="4392487"/>
          </a:xfrm>
        </p:spPr>
        <p:txBody>
          <a:bodyPr>
            <a:normAutofit/>
          </a:bodyPr>
          <a:lstStyle/>
          <a:p>
            <a:pPr marL="0" indent="0">
              <a:buNone/>
            </a:pPr>
            <a:r>
              <a:rPr lang="ru-RU" sz="5400" dirty="0" smtClean="0">
                <a:latin typeface="Times New Roman" panose="02020603050405020304" pitchFamily="18" charset="0"/>
                <a:cs typeface="Times New Roman" panose="02020603050405020304" pitchFamily="18" charset="0"/>
              </a:rPr>
              <a:t>Использование приема</a:t>
            </a:r>
          </a:p>
          <a:p>
            <a:pPr marL="0" indent="0">
              <a:buNone/>
            </a:pPr>
            <a:r>
              <a:rPr lang="ru-RU" sz="5400" dirty="0" smtClean="0">
                <a:latin typeface="Times New Roman" panose="02020603050405020304" pitchFamily="18" charset="0"/>
                <a:cs typeface="Times New Roman" panose="02020603050405020304" pitchFamily="18" charset="0"/>
              </a:rPr>
              <a:t>«Кубик </a:t>
            </a:r>
            <a:r>
              <a:rPr lang="ru-RU" sz="5400" dirty="0" err="1" smtClean="0">
                <a:latin typeface="Times New Roman" panose="02020603050405020304" pitchFamily="18" charset="0"/>
                <a:cs typeface="Times New Roman" panose="02020603050405020304" pitchFamily="18" charset="0"/>
              </a:rPr>
              <a:t>Блума</a:t>
            </a:r>
            <a:r>
              <a:rPr lang="ru-RU" sz="5400" dirty="0" smtClean="0">
                <a:latin typeface="Times New Roman" panose="02020603050405020304" pitchFamily="18" charset="0"/>
                <a:cs typeface="Times New Roman" panose="02020603050405020304" pitchFamily="18" charset="0"/>
              </a:rPr>
              <a:t>» на уроках литературного чтения</a:t>
            </a:r>
            <a:endParaRPr lang="ru-RU"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487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16632"/>
            <a:ext cx="8229600" cy="1872208"/>
          </a:xfrm>
        </p:spPr>
        <p:txBody>
          <a:bodyPr>
            <a:noAutofit/>
          </a:bodyPr>
          <a:lstStyle/>
          <a:p>
            <a:pPr marL="0" indent="0" algn="l">
              <a:buNone/>
            </a:pPr>
            <a:r>
              <a:rPr lang="ru-RU" sz="4400" dirty="0" smtClean="0">
                <a:latin typeface="Times New Roman" panose="02020603050405020304" pitchFamily="18" charset="0"/>
                <a:cs typeface="Times New Roman" panose="02020603050405020304" pitchFamily="18" charset="0"/>
              </a:rPr>
              <a:t/>
            </a:r>
            <a:br>
              <a:rPr lang="ru-RU" sz="4400" dirty="0" smtClean="0">
                <a:latin typeface="Times New Roman" panose="02020603050405020304" pitchFamily="18" charset="0"/>
                <a:cs typeface="Times New Roman" panose="02020603050405020304" pitchFamily="18" charset="0"/>
              </a:rPr>
            </a:br>
            <a:r>
              <a:rPr lang="ru-RU" sz="4400" dirty="0">
                <a:latin typeface="Times New Roman" panose="02020603050405020304" pitchFamily="18" charset="0"/>
                <a:cs typeface="Times New Roman" panose="02020603050405020304" pitchFamily="18" charset="0"/>
              </a:rPr>
              <a:t/>
            </a:r>
            <a:br>
              <a:rPr lang="ru-RU" sz="4400" dirty="0">
                <a:latin typeface="Times New Roman" panose="02020603050405020304" pitchFamily="18" charset="0"/>
                <a:cs typeface="Times New Roman" panose="02020603050405020304" pitchFamily="18" charset="0"/>
              </a:rPr>
            </a:br>
            <a:r>
              <a:rPr lang="ru-RU" sz="4400" dirty="0" smtClean="0">
                <a:latin typeface="Times New Roman" panose="02020603050405020304" pitchFamily="18" charset="0"/>
                <a:cs typeface="Times New Roman" panose="02020603050405020304" pitchFamily="18" charset="0"/>
              </a:rPr>
              <a:t>«Недостаточно иметь хороший ум, главное правильно его использовать»</a:t>
            </a:r>
            <a:endParaRPr lang="ru-RU" sz="44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3"/>
          </p:nvPr>
        </p:nvSpPr>
        <p:spPr>
          <a:xfrm>
            <a:off x="1043608" y="3573016"/>
            <a:ext cx="8271933" cy="3450696"/>
          </a:xfrm>
        </p:spPr>
        <p:txBody>
          <a:bodyPr>
            <a:normAutofit/>
          </a:bodyPr>
          <a:lstStyle/>
          <a:p>
            <a:pPr marL="0" indent="0">
              <a:buNone/>
            </a:pPr>
            <a:r>
              <a:rPr lang="ru-RU" sz="3600" b="1" dirty="0" smtClean="0">
                <a:latin typeface="Times New Roman" panose="02020603050405020304" pitchFamily="18" charset="0"/>
                <a:cs typeface="Times New Roman" panose="02020603050405020304" pitchFamily="18" charset="0"/>
              </a:rPr>
              <a:t>Рене Декарт (французский философ</a:t>
            </a:r>
            <a:r>
              <a:rPr lang="ru-RU" sz="3600" dirty="0" smtClean="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216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88640"/>
            <a:ext cx="8229600" cy="1440160"/>
          </a:xfrm>
        </p:spPr>
        <p:txBody>
          <a:bodyPr>
            <a:normAutofit fontScale="90000"/>
          </a:bodyPr>
          <a:lstStyle/>
          <a:p>
            <a:pPr marL="0" indent="0" algn="l">
              <a:buNone/>
            </a:pPr>
            <a:r>
              <a:rPr lang="ru-RU" sz="4000" b="1" dirty="0" smtClean="0">
                <a:latin typeface="Times New Roman" panose="02020603050405020304" pitchFamily="18" charset="0"/>
                <a:cs typeface="Times New Roman" panose="02020603050405020304" pitchFamily="18" charset="0"/>
              </a:rPr>
              <a:t>«Кубик </a:t>
            </a:r>
            <a:r>
              <a:rPr lang="ru-RU" sz="4000" b="1" dirty="0" err="1" smtClean="0">
                <a:latin typeface="Times New Roman" panose="02020603050405020304" pitchFamily="18" charset="0"/>
                <a:cs typeface="Times New Roman" panose="02020603050405020304" pitchFamily="18" charset="0"/>
              </a:rPr>
              <a:t>Блума</a:t>
            </a:r>
            <a:r>
              <a:rPr lang="ru-RU" sz="4000" b="1" dirty="0" smtClean="0">
                <a:latin typeface="Times New Roman" panose="02020603050405020304" pitchFamily="18" charset="0"/>
                <a:cs typeface="Times New Roman" panose="02020603050405020304" pitchFamily="18" charset="0"/>
              </a:rPr>
              <a:t>»-  один из приемов технологии </a:t>
            </a:r>
            <a:r>
              <a:rPr lang="ru-RU" sz="4000" b="1" dirty="0">
                <a:latin typeface="Times New Roman" panose="02020603050405020304" pitchFamily="18" charset="0"/>
                <a:cs typeface="Times New Roman" panose="02020603050405020304" pitchFamily="18" charset="0"/>
              </a:rPr>
              <a:t>критического </a:t>
            </a:r>
            <a:r>
              <a:rPr lang="ru-RU" sz="4000" b="1" dirty="0" smtClean="0">
                <a:latin typeface="Times New Roman" panose="02020603050405020304" pitchFamily="18" charset="0"/>
                <a:cs typeface="Times New Roman" panose="02020603050405020304" pitchFamily="18" charset="0"/>
              </a:rPr>
              <a:t>мышлен</a:t>
            </a:r>
            <a:r>
              <a:rPr lang="ru-RU" sz="3600" b="1" dirty="0" smtClean="0">
                <a:latin typeface="Times New Roman" panose="02020603050405020304" pitchFamily="18" charset="0"/>
                <a:cs typeface="Times New Roman" panose="02020603050405020304" pitchFamily="18" charset="0"/>
              </a:rPr>
              <a:t>ия</a:t>
            </a: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t>  </a:t>
            </a:r>
            <a:endParaRPr lang="ru-RU" sz="3600" dirty="0"/>
          </a:p>
        </p:txBody>
      </p:sp>
      <p:sp>
        <p:nvSpPr>
          <p:cNvPr id="2" name="Объект 1"/>
          <p:cNvSpPr>
            <a:spLocks noGrp="1"/>
          </p:cNvSpPr>
          <p:nvPr>
            <p:ph sz="quarter" idx="13"/>
          </p:nvPr>
        </p:nvSpPr>
        <p:spPr>
          <a:xfrm>
            <a:off x="395537" y="1628800"/>
            <a:ext cx="5832647" cy="4497363"/>
          </a:xfrm>
        </p:spPr>
        <p:txBody>
          <a:bodyPr>
            <a:normAutofit/>
          </a:bodyPr>
          <a:lstStyle/>
          <a:p>
            <a:pPr marL="109728" indent="0">
              <a:buNone/>
            </a:pPr>
            <a:r>
              <a:rPr lang="ru-RU" dirty="0" smtClean="0"/>
              <a:t> </a:t>
            </a:r>
            <a:r>
              <a:rPr lang="ru-RU" dirty="0" smtClean="0">
                <a:latin typeface="Times New Roman" panose="02020603050405020304" pitchFamily="18" charset="0"/>
                <a:cs typeface="Times New Roman" panose="02020603050405020304" pitchFamily="18" charset="0"/>
              </a:rPr>
              <a:t>Разработан американским </a:t>
            </a:r>
            <a:r>
              <a:rPr lang="ru-RU" dirty="0">
                <a:latin typeface="Times New Roman" panose="02020603050405020304" pitchFamily="18" charset="0"/>
                <a:cs typeface="Times New Roman" panose="02020603050405020304" pitchFamily="18" charset="0"/>
              </a:rPr>
              <a:t>ученым и психологом Бенджамином </a:t>
            </a:r>
            <a:r>
              <a:rPr lang="ru-RU" dirty="0" err="1">
                <a:latin typeface="Times New Roman" panose="02020603050405020304" pitchFamily="18" charset="0"/>
                <a:cs typeface="Times New Roman" panose="02020603050405020304" pitchFamily="18" charset="0"/>
              </a:rPr>
              <a:t>Блумом</a:t>
            </a:r>
            <a:r>
              <a:rPr lang="ru-RU" dirty="0">
                <a:latin typeface="Times New Roman" panose="02020603050405020304" pitchFamily="18" charset="0"/>
                <a:cs typeface="Times New Roman" panose="02020603050405020304" pitchFamily="18" charset="0"/>
              </a:rPr>
              <a:t>. Предложенная им теория распределяет образовательные цели на три блока: когнитивную, психомоторную и аффективную, проще говоря, эти цели можно обозначить блоками «Знаю», «Творю», «</a:t>
            </a:r>
            <a:r>
              <a:rPr lang="ru-RU" dirty="0" smtClean="0">
                <a:latin typeface="Times New Roman" panose="02020603050405020304" pitchFamily="18" charset="0"/>
                <a:cs typeface="Times New Roman" panose="02020603050405020304" pitchFamily="18" charset="0"/>
              </a:rPr>
              <a:t>Умею».</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Р</a:t>
            </a:r>
            <a:r>
              <a:rPr lang="ru-RU" dirty="0" smtClean="0">
                <a:latin typeface="Times New Roman" panose="02020603050405020304" pitchFamily="18" charset="0"/>
                <a:cs typeface="Times New Roman" panose="02020603050405020304" pitchFamily="18" charset="0"/>
              </a:rPr>
              <a:t>ебёнку </a:t>
            </a:r>
            <a:r>
              <a:rPr lang="ru-RU" dirty="0">
                <a:latin typeface="Times New Roman" panose="02020603050405020304" pitchFamily="18" charset="0"/>
                <a:cs typeface="Times New Roman" panose="02020603050405020304" pitchFamily="18" charset="0"/>
              </a:rPr>
              <a:t>предлагают не готовое знание, а проблему. А он ,используя свой опыт и познания, должен найти пути решения этой проблемы. </a:t>
            </a:r>
          </a:p>
          <a:p>
            <a:endParaRPr lang="ru-RU" dirty="0"/>
          </a:p>
        </p:txBody>
      </p:sp>
      <p:pic>
        <p:nvPicPr>
          <p:cNvPr id="4" name="Рисунок 3" descr="https://fsd.multiurok.ru/html/2017/12/27/s_5a43ebfc3c218/783337_1.png"/>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988840"/>
            <a:ext cx="2286000" cy="2857500"/>
          </a:xfrm>
          <a:prstGeom prst="rect">
            <a:avLst/>
          </a:prstGeom>
          <a:noFill/>
          <a:ln>
            <a:noFill/>
          </a:ln>
        </p:spPr>
      </p:pic>
    </p:spTree>
    <p:extLst>
      <p:ext uri="{BB962C8B-B14F-4D97-AF65-F5344CB8AC3E}">
        <p14:creationId xmlns:p14="http://schemas.microsoft.com/office/powerpoint/2010/main" val="832337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67544" y="620688"/>
            <a:ext cx="8219256" cy="970368"/>
          </a:xfrm>
        </p:spPr>
        <p:txBody>
          <a:bodyPr>
            <a:normAutofit fontScale="90000"/>
          </a:bodyPr>
          <a:lstStyle/>
          <a:p>
            <a:pPr marL="0" indent="0" algn="l">
              <a:buNone/>
            </a:pPr>
            <a:r>
              <a:rPr lang="ru-RU" dirty="0"/>
              <a:t>Методика </a:t>
            </a:r>
            <a:r>
              <a:rPr lang="ru-RU" dirty="0" smtClean="0"/>
              <a:t>использования</a:t>
            </a:r>
            <a:br>
              <a:rPr lang="ru-RU" dirty="0" smtClean="0"/>
            </a:br>
            <a:r>
              <a:rPr lang="ru-RU" dirty="0" smtClean="0"/>
              <a:t> «Кубика </a:t>
            </a:r>
            <a:r>
              <a:rPr lang="ru-RU" dirty="0" err="1" smtClean="0"/>
              <a:t>Блума</a:t>
            </a:r>
            <a:r>
              <a:rPr lang="ru-RU" dirty="0"/>
              <a:t>» </a:t>
            </a:r>
            <a:br>
              <a:rPr lang="ru-RU" dirty="0"/>
            </a:br>
            <a:endParaRPr lang="ru-RU" dirty="0"/>
          </a:p>
        </p:txBody>
      </p:sp>
      <p:sp>
        <p:nvSpPr>
          <p:cNvPr id="2" name="Объект 1"/>
          <p:cNvSpPr>
            <a:spLocks noGrp="1"/>
          </p:cNvSpPr>
          <p:nvPr>
            <p:ph sz="quarter" idx="13"/>
          </p:nvPr>
        </p:nvSpPr>
        <p:spPr>
          <a:xfrm>
            <a:off x="899592" y="1988840"/>
            <a:ext cx="7408333" cy="4170776"/>
          </a:xfrm>
        </p:spPr>
        <p:txBody>
          <a:bodyPr>
            <a:normAutofit/>
          </a:bodyPr>
          <a:lstStyle/>
          <a:p>
            <a:pPr marL="0" indent="0">
              <a:buNone/>
            </a:pPr>
            <a:r>
              <a:rPr lang="ru-RU" dirty="0" smtClean="0"/>
              <a:t>*НАЗОВИ</a:t>
            </a:r>
          </a:p>
          <a:p>
            <a:pPr marL="0" indent="0">
              <a:buNone/>
            </a:pPr>
            <a:r>
              <a:rPr lang="ru-RU" dirty="0" smtClean="0"/>
              <a:t>* ПОЧЕМУ</a:t>
            </a:r>
          </a:p>
          <a:p>
            <a:pPr marL="0" indent="0">
              <a:buNone/>
            </a:pPr>
            <a:r>
              <a:rPr lang="ru-RU" dirty="0" smtClean="0"/>
              <a:t>*ОБЪЯСНИ</a:t>
            </a:r>
            <a:endParaRPr lang="ru-RU" dirty="0"/>
          </a:p>
          <a:p>
            <a:pPr marL="0" indent="0">
              <a:buNone/>
            </a:pPr>
            <a:r>
              <a:rPr lang="ru-RU" dirty="0" smtClean="0"/>
              <a:t>*ПРЕДЛОЖИ</a:t>
            </a:r>
          </a:p>
          <a:p>
            <a:pPr marL="0" indent="0">
              <a:buNone/>
            </a:pPr>
            <a:r>
              <a:rPr lang="ru-RU" dirty="0" smtClean="0"/>
              <a:t>* ПРИДУМАЙ</a:t>
            </a:r>
            <a:endParaRPr lang="ru-RU" dirty="0"/>
          </a:p>
          <a:p>
            <a:pPr marL="0" indent="0">
              <a:buNone/>
            </a:pPr>
            <a:r>
              <a:rPr lang="ru-RU" dirty="0" smtClean="0"/>
              <a:t>*ПОДЕЛИСЬ</a:t>
            </a:r>
            <a:endParaRPr lang="ru-RU" dirty="0"/>
          </a:p>
          <a:p>
            <a:endParaRPr lang="ru-RU" dirty="0"/>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7984" y="2780928"/>
            <a:ext cx="3563888" cy="2672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9205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sz="quarter" idx="13"/>
          </p:nvPr>
        </p:nvSpPr>
        <p:spPr>
          <a:xfrm>
            <a:off x="871538" y="260350"/>
            <a:ext cx="7408862" cy="5865813"/>
          </a:xfrm>
        </p:spPr>
        <p:txBody>
          <a:bodyPr>
            <a:normAutofit fontScale="60000" lnSpcReduction="20000"/>
          </a:bodyPr>
          <a:lstStyle/>
          <a:p>
            <a:r>
              <a:rPr lang="ru-RU" b="1" dirty="0"/>
              <a:t>Назови. </a:t>
            </a:r>
            <a:r>
              <a:rPr lang="ru-RU" dirty="0"/>
              <a:t>Предполагает воспроизведение знаний. Это самые простые вопросы. Ученику предполагается просто назвать предмет, явления, термин и т.д. Например басня </a:t>
            </a:r>
            <a:r>
              <a:rPr lang="ru-RU" dirty="0" err="1"/>
              <a:t>И.Крылова</a:t>
            </a:r>
            <a:r>
              <a:rPr lang="ru-RU" dirty="0"/>
              <a:t> «Стрекоза и Муравей» , назовите главных героев басни или назови кто написал эту басню. Данный блок можно разнообразить вариативными заданиями, которые помогут проверить самые общие знания по теме.</a:t>
            </a:r>
          </a:p>
          <a:p>
            <a:r>
              <a:rPr lang="ru-RU" b="1" dirty="0"/>
              <a:t>Почему.</a:t>
            </a:r>
            <a:r>
              <a:rPr lang="ru-RU" dirty="0"/>
              <a:t> Этот блок вопросов позволяет сформулировать причинно-следственные связи, то есть указать процессы которые происходят с предметами, явлениями.</a:t>
            </a:r>
          </a:p>
          <a:p>
            <a:r>
              <a:rPr lang="ru-RU" dirty="0"/>
              <a:t>Например: почему Муравей так поступил со Стрекозой.</a:t>
            </a:r>
          </a:p>
          <a:p>
            <a:r>
              <a:rPr lang="ru-RU" b="1" dirty="0"/>
              <a:t>Объясни</a:t>
            </a:r>
            <a:r>
              <a:rPr lang="ru-RU" dirty="0"/>
              <a:t>. Это вопросы уточняющие. Они предлагают увидеть проблему в разных аспектах и сфокусировать внимание на всех сторонах заданной проблемы.</a:t>
            </a:r>
          </a:p>
          <a:p>
            <a:r>
              <a:rPr lang="ru-RU" dirty="0"/>
              <a:t>Дополнительные фразы, которые помогут сформулировать вопросы этого блока.</a:t>
            </a:r>
          </a:p>
          <a:p>
            <a:r>
              <a:rPr lang="ru-RU" dirty="0"/>
              <a:t>-Ты действительно думаешь, что Стрекоза поступила неправильно?</a:t>
            </a:r>
          </a:p>
          <a:p>
            <a:r>
              <a:rPr lang="ru-RU" dirty="0"/>
              <a:t>-Ты уверен в поступке Муравья?</a:t>
            </a:r>
          </a:p>
          <a:p>
            <a:r>
              <a:rPr lang="ru-RU" b="1" dirty="0"/>
              <a:t>Предложи.</a:t>
            </a:r>
            <a:r>
              <a:rPr lang="ru-RU" dirty="0"/>
              <a:t> Ученик должен предложить свою задачу, которая позволяет применить то или иное правило. Или предложить свое видение проблемы, свои идеи. Ученик должен объяснить ,как использовать то или иное задание на практике, для решения конкретных ситуаций.</a:t>
            </a:r>
          </a:p>
          <a:p>
            <a:r>
              <a:rPr lang="ru-RU" dirty="0"/>
              <a:t>Например. Предложи , как бы ты поступил если бы был на месте Стрекозы или на месте Муравья?</a:t>
            </a:r>
          </a:p>
          <a:p>
            <a:r>
              <a:rPr lang="ru-RU" b="1" dirty="0"/>
              <a:t>Придумай.</a:t>
            </a:r>
            <a:r>
              <a:rPr lang="ru-RU" dirty="0"/>
              <a:t> Это вопросы творческие. Которые содержат в себе элемент предположения, вымысла.</a:t>
            </a:r>
          </a:p>
          <a:p>
            <a:r>
              <a:rPr lang="ru-RU" dirty="0"/>
              <a:t>Например. Придумай свою версию концовки басни.</a:t>
            </a:r>
          </a:p>
          <a:p>
            <a:r>
              <a:rPr lang="ru-RU" b="1" dirty="0"/>
              <a:t>Поделись</a:t>
            </a:r>
            <a:r>
              <a:rPr lang="ru-RU" dirty="0"/>
              <a:t> — вопросы этого блока предназначены для активации мыслительной деятельности учащихся, учат их анализировать, выделять факты и следствия, оценивать значимость полученных сведений, акцентировать внимание на их оценке. Вопросам этого блока желательно добавлять эмоциональную окраску. То есть, сконцентрировать внимание на ощущениях и чувствах ученика, его эмоциях, которые вызваны названной темой.</a:t>
            </a:r>
          </a:p>
          <a:p>
            <a:r>
              <a:rPr lang="ru-RU" dirty="0"/>
              <a:t>Например, «Как хорошо когда всё хорошо кончается!», «Мне очень понравилось это произведение, потому что она учит решать проблемы»</a:t>
            </a:r>
          </a:p>
          <a:p>
            <a:endParaRPr lang="ru-RU" dirty="0"/>
          </a:p>
        </p:txBody>
      </p:sp>
    </p:spTree>
    <p:extLst>
      <p:ext uri="{BB962C8B-B14F-4D97-AF65-F5344CB8AC3E}">
        <p14:creationId xmlns:p14="http://schemas.microsoft.com/office/powerpoint/2010/main" val="7400963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marL="0" indent="0" algn="l">
              <a:buNone/>
            </a:pPr>
            <a:r>
              <a:rPr lang="ru-RU" dirty="0" smtClean="0"/>
              <a:t>Леонид Пантелеев</a:t>
            </a:r>
            <a:br>
              <a:rPr lang="ru-RU" dirty="0" smtClean="0"/>
            </a:br>
            <a:r>
              <a:rPr lang="ru-RU" dirty="0" smtClean="0"/>
              <a:t> «Две лягушки»</a:t>
            </a:r>
            <a:endParaRPr lang="ru-RU" dirty="0"/>
          </a:p>
        </p:txBody>
      </p:sp>
      <p:pic>
        <p:nvPicPr>
          <p:cNvPr id="1026" name="Picture 2" descr="C:\Users\Индира\Desktop\две лягушки.jpg"/>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tretch>
            <a:fillRect/>
          </a:stretch>
        </p:blipFill>
        <p:spPr bwMode="auto">
          <a:xfrm>
            <a:off x="3020404" y="731838"/>
            <a:ext cx="2645992" cy="3475037"/>
          </a:xfrm>
          <a:prstGeom prst="rect">
            <a:avLst/>
          </a:prstGeom>
          <a:noFill/>
          <a:extLst>
            <a:ext uri="{909E8E84-426E-40DD-AFC4-6F175D3DCCD1}">
              <a14:hiddenFill xmlns:a14="http://schemas.microsoft.com/office/drawing/2010/main">
                <a:solidFill>
                  <a:srgbClr val="FFFFFF"/>
                </a:solidFill>
              </a14:hiddenFill>
            </a:ext>
          </a:extLst>
        </p:spPr>
      </p:pic>
      <p:pic>
        <p:nvPicPr>
          <p:cNvPr id="2" name="Мучения мои.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08304" y="5687711"/>
            <a:ext cx="609600" cy="609600"/>
          </a:xfrm>
          <a:prstGeom prst="rect">
            <a:avLst/>
          </a:prstGeom>
        </p:spPr>
      </p:pic>
    </p:spTree>
    <p:extLst>
      <p:ext uri="{BB962C8B-B14F-4D97-AF65-F5344CB8AC3E}">
        <p14:creationId xmlns:p14="http://schemas.microsoft.com/office/powerpoint/2010/main" val="17435289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6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73860" y="476672"/>
            <a:ext cx="7766248" cy="1152128"/>
          </a:xfrm>
        </p:spPr>
        <p:txBody>
          <a:bodyPr>
            <a:noAutofit/>
          </a:bodyPr>
          <a:lstStyle/>
          <a:p>
            <a:pPr marL="0" indent="0" algn="l">
              <a:buNone/>
            </a:pPr>
            <a:r>
              <a:rPr lang="ru-RU" sz="2800" dirty="0">
                <a:latin typeface="Times New Roman" panose="02020603050405020304" pitchFamily="18" charset="0"/>
                <a:cs typeface="Times New Roman" panose="02020603050405020304" pitchFamily="18" charset="0"/>
              </a:rPr>
              <a:t>В</a:t>
            </a:r>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1-2 классах вместо стандартных вопросов </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можно </a:t>
            </a:r>
            <a:r>
              <a:rPr lang="ru-RU" sz="2800" dirty="0">
                <a:latin typeface="Times New Roman" panose="02020603050405020304" pitchFamily="18" charset="0"/>
                <a:cs typeface="Times New Roman" panose="02020603050405020304" pitchFamily="18" charset="0"/>
              </a:rPr>
              <a:t>использовать следующие:</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3"/>
          </p:nvPr>
        </p:nvSpPr>
        <p:spPr>
          <a:xfrm>
            <a:off x="251520" y="1556792"/>
            <a:ext cx="8712967" cy="4569371"/>
          </a:xfrm>
        </p:spPr>
        <p:txBody>
          <a:bodyPr>
            <a:normAutofit fontScale="85000" lnSpcReduction="20000"/>
          </a:bodyPr>
          <a:lstStyle/>
          <a:p>
            <a:r>
              <a:rPr lang="ru-RU" sz="3200" b="1" dirty="0">
                <a:latin typeface="Times New Roman" panose="02020603050405020304" pitchFamily="18" charset="0"/>
                <a:cs typeface="Times New Roman" panose="02020603050405020304" pitchFamily="18" charset="0"/>
              </a:rPr>
              <a:t>Опиши</a:t>
            </a:r>
            <a:r>
              <a:rPr lang="ru-RU" sz="3200" dirty="0">
                <a:latin typeface="Times New Roman" panose="02020603050405020304" pitchFamily="18" charset="0"/>
                <a:cs typeface="Times New Roman" panose="02020603050405020304" pitchFamily="18" charset="0"/>
              </a:rPr>
              <a:t>. Форму, размер, цвет, назови по имени, и т.д.</a:t>
            </a:r>
          </a:p>
          <a:p>
            <a:r>
              <a:rPr lang="ru-RU" sz="3200" b="1" dirty="0" smtClean="0">
                <a:latin typeface="Times New Roman" panose="02020603050405020304" pitchFamily="18" charset="0"/>
                <a:cs typeface="Times New Roman" panose="02020603050405020304" pitchFamily="18" charset="0"/>
              </a:rPr>
              <a:t>Сравни</a:t>
            </a:r>
            <a:r>
              <a:rPr lang="ru-RU" sz="3200" dirty="0">
                <a:latin typeface="Times New Roman" panose="02020603050405020304" pitchFamily="18" charset="0"/>
                <a:cs typeface="Times New Roman" panose="02020603050405020304" pitchFamily="18" charset="0"/>
              </a:rPr>
              <a:t>. То есть, сравни заданный предмет или явление с подобными, укажи сходства и различия.</a:t>
            </a:r>
          </a:p>
          <a:p>
            <a:r>
              <a:rPr lang="ru-RU" sz="3200" b="1" dirty="0" smtClean="0">
                <a:latin typeface="Times New Roman" panose="02020603050405020304" pitchFamily="18" charset="0"/>
                <a:cs typeface="Times New Roman" panose="02020603050405020304" pitchFamily="18" charset="0"/>
              </a:rPr>
              <a:t>Назови </a:t>
            </a:r>
            <a:r>
              <a:rPr lang="ru-RU" sz="3200" b="1" dirty="0">
                <a:latin typeface="Times New Roman" panose="02020603050405020304" pitchFamily="18" charset="0"/>
                <a:cs typeface="Times New Roman" panose="02020603050405020304" pitchFamily="18" charset="0"/>
              </a:rPr>
              <a:t>ассоциацию</a:t>
            </a:r>
            <a:r>
              <a:rPr lang="ru-RU" sz="3200" dirty="0">
                <a:latin typeface="Times New Roman" panose="02020603050405020304" pitchFamily="18" charset="0"/>
                <a:cs typeface="Times New Roman" panose="02020603050405020304" pitchFamily="18" charset="0"/>
              </a:rPr>
              <a:t>. С чем ассоциируется у тебя данный предмет, явление? С чем можно сравнить?</a:t>
            </a:r>
          </a:p>
          <a:p>
            <a:r>
              <a:rPr lang="ru-RU" sz="3200" b="1" dirty="0" smtClean="0">
                <a:latin typeface="Times New Roman" panose="02020603050405020304" pitchFamily="18" charset="0"/>
                <a:cs typeface="Times New Roman" panose="02020603050405020304" pitchFamily="18" charset="0"/>
              </a:rPr>
              <a:t>Сделай </a:t>
            </a:r>
            <a:r>
              <a:rPr lang="ru-RU" sz="3200" b="1" dirty="0">
                <a:latin typeface="Times New Roman" panose="02020603050405020304" pitchFamily="18" charset="0"/>
                <a:cs typeface="Times New Roman" panose="02020603050405020304" pitchFamily="18" charset="0"/>
              </a:rPr>
              <a:t>анализ</a:t>
            </a:r>
            <a:r>
              <a:rPr lang="ru-RU" sz="3200" dirty="0">
                <a:latin typeface="Times New Roman" panose="02020603050405020304" pitchFamily="18" charset="0"/>
                <a:cs typeface="Times New Roman" panose="02020603050405020304" pitchFamily="18" charset="0"/>
              </a:rPr>
              <a:t>. То есть, расскажи, из чего это состоит, как сделано и прочие.</a:t>
            </a:r>
          </a:p>
          <a:p>
            <a:r>
              <a:rPr lang="ru-RU" sz="3200" b="1" dirty="0" smtClean="0">
                <a:latin typeface="Times New Roman" panose="02020603050405020304" pitchFamily="18" charset="0"/>
                <a:cs typeface="Times New Roman" panose="02020603050405020304" pitchFamily="18" charset="0"/>
              </a:rPr>
              <a:t>Примени</a:t>
            </a:r>
            <a:r>
              <a:rPr lang="ru-RU" sz="3200" dirty="0">
                <a:latin typeface="Times New Roman" panose="02020603050405020304" pitchFamily="18" charset="0"/>
                <a:cs typeface="Times New Roman" panose="02020603050405020304" pitchFamily="18" charset="0"/>
              </a:rPr>
              <a:t>. Приведи примеры использования или покажи применение</a:t>
            </a:r>
            <a:r>
              <a:rPr lang="ru-RU" sz="3200" dirty="0" smtClean="0">
                <a:latin typeface="Times New Roman" panose="02020603050405020304" pitchFamily="18" charset="0"/>
                <a:cs typeface="Times New Roman" panose="02020603050405020304" pitchFamily="18" charset="0"/>
              </a:rPr>
              <a:t>.</a:t>
            </a:r>
            <a:r>
              <a:rPr lang="ru-RU" sz="3200" dirty="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a:p>
            <a:r>
              <a:rPr lang="ru-RU" sz="3200" b="1" dirty="0" smtClean="0">
                <a:latin typeface="Times New Roman" panose="02020603050405020304" pitchFamily="18" charset="0"/>
                <a:cs typeface="Times New Roman" panose="02020603050405020304" pitchFamily="18" charset="0"/>
              </a:rPr>
              <a:t>Оцени</a:t>
            </a:r>
            <a:r>
              <a:rPr lang="ru-RU" sz="3200" dirty="0">
                <a:latin typeface="Times New Roman" panose="02020603050405020304" pitchFamily="18" charset="0"/>
                <a:cs typeface="Times New Roman" panose="02020603050405020304" pitchFamily="18" charset="0"/>
              </a:rPr>
              <a:t>. То есть, укажи все "плюсы" и "минусы".</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27916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338328"/>
            <a:ext cx="8229600" cy="1794528"/>
          </a:xfrm>
        </p:spPr>
        <p:txBody>
          <a:bodyPr>
            <a:normAutofit/>
          </a:bodyPr>
          <a:lstStyle/>
          <a:p>
            <a:pPr marL="0" indent="0" algn="ctr">
              <a:buNone/>
            </a:pPr>
            <a:r>
              <a:rPr lang="ru-RU" sz="3200" dirty="0" smtClean="0">
                <a:latin typeface="Times New Roman" panose="02020603050405020304" pitchFamily="18" charset="0"/>
                <a:cs typeface="Times New Roman" panose="02020603050405020304" pitchFamily="18" charset="0"/>
              </a:rPr>
              <a:t>Положительная динамика применения приема «Кубик </a:t>
            </a:r>
            <a:r>
              <a:rPr lang="ru-RU" sz="3200" dirty="0" err="1" smtClean="0">
                <a:latin typeface="Times New Roman" panose="02020603050405020304" pitchFamily="18" charset="0"/>
                <a:cs typeface="Times New Roman" panose="02020603050405020304" pitchFamily="18" charset="0"/>
              </a:rPr>
              <a:t>Блума»в</a:t>
            </a:r>
            <a:r>
              <a:rPr lang="ru-RU" sz="3200" dirty="0" smtClean="0">
                <a:latin typeface="Times New Roman" panose="02020603050405020304" pitchFamily="18" charset="0"/>
                <a:cs typeface="Times New Roman" panose="02020603050405020304" pitchFamily="18" charset="0"/>
              </a:rPr>
              <a:t> образовательном процессе</a:t>
            </a:r>
            <a:endParaRPr lang="ru-RU" sz="32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quarter" idx="13"/>
          </p:nvPr>
        </p:nvSpPr>
        <p:spPr>
          <a:xfrm>
            <a:off x="872067" y="2060848"/>
            <a:ext cx="7408333" cy="4065315"/>
          </a:xfrm>
        </p:spPr>
        <p:txBody>
          <a:bodyPr/>
          <a:lstStyle/>
          <a:p>
            <a:pPr marL="0" indent="0" algn="ctr">
              <a:buNone/>
            </a:pPr>
            <a:r>
              <a:rPr lang="ru-RU" b="1" dirty="0" smtClean="0">
                <a:latin typeface="Times New Roman" panose="02020603050405020304" pitchFamily="18" charset="0"/>
                <a:cs typeface="Times New Roman" panose="02020603050405020304" pitchFamily="18" charset="0"/>
              </a:rPr>
              <a:t>Повысилось качество знаний учащихся</a:t>
            </a:r>
          </a:p>
          <a:p>
            <a:pPr marL="0" indent="0">
              <a:buNone/>
            </a:pPr>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562018968"/>
              </p:ext>
            </p:extLst>
          </p:nvPr>
        </p:nvGraphicFramePr>
        <p:xfrm>
          <a:off x="755576" y="2636912"/>
          <a:ext cx="7344816" cy="3566160"/>
        </p:xfrm>
        <a:graphic>
          <a:graphicData uri="http://schemas.openxmlformats.org/drawingml/2006/table">
            <a:tbl>
              <a:tblPr firstRow="1" bandRow="1">
                <a:tableStyleId>{21E4AEA4-8DFA-4A89-87EB-49C32662AFE0}</a:tableStyleId>
              </a:tblPr>
              <a:tblGrid>
                <a:gridCol w="1944216">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1368152">
                <a:tc>
                  <a:txBody>
                    <a:bodyPr/>
                    <a:lstStyle/>
                    <a:p>
                      <a:r>
                        <a:rPr lang="ru-RU" dirty="0" smtClean="0"/>
                        <a:t>предмет</a:t>
                      </a:r>
                      <a:endParaRPr lang="ru-RU" dirty="0"/>
                    </a:p>
                  </a:txBody>
                  <a:tcPr/>
                </a:tc>
                <a:tc>
                  <a:txBody>
                    <a:bodyPr/>
                    <a:lstStyle/>
                    <a:p>
                      <a:r>
                        <a:rPr lang="ru-RU" dirty="0" smtClean="0"/>
                        <a:t>Процент качества до применения</a:t>
                      </a:r>
                      <a:r>
                        <a:rPr lang="ru-RU" baseline="0" dirty="0" smtClean="0"/>
                        <a:t>  приема </a:t>
                      </a:r>
                    </a:p>
                    <a:p>
                      <a:r>
                        <a:rPr lang="ru-RU" baseline="0" dirty="0" smtClean="0"/>
                        <a:t>« Кубик </a:t>
                      </a:r>
                      <a:r>
                        <a:rPr lang="ru-RU" baseline="0" dirty="0" err="1" smtClean="0"/>
                        <a:t>Блума</a:t>
                      </a:r>
                      <a:r>
                        <a:rPr lang="ru-RU" baseline="0" dirty="0" smtClean="0"/>
                        <a:t>»</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Процент качества после</a:t>
                      </a:r>
                      <a:r>
                        <a:rPr lang="ru-RU" baseline="0" dirty="0" smtClean="0"/>
                        <a:t> </a:t>
                      </a:r>
                      <a:r>
                        <a:rPr lang="ru-RU" dirty="0" smtClean="0"/>
                        <a:t>применения</a:t>
                      </a:r>
                      <a:r>
                        <a:rPr lang="ru-RU" baseline="0" dirty="0" smtClean="0"/>
                        <a:t>  приема </a:t>
                      </a:r>
                    </a:p>
                    <a:p>
                      <a:pPr marL="0" marR="0" indent="0" algn="l" defTabSz="914400" rtl="0" eaLnBrk="1" fontAlgn="auto" latinLnBrk="0" hangingPunct="1">
                        <a:lnSpc>
                          <a:spcPct val="100000"/>
                        </a:lnSpc>
                        <a:spcBef>
                          <a:spcPts val="0"/>
                        </a:spcBef>
                        <a:spcAft>
                          <a:spcPts val="0"/>
                        </a:spcAft>
                        <a:buClrTx/>
                        <a:buSzTx/>
                        <a:buFontTx/>
                        <a:buNone/>
                        <a:tabLst/>
                        <a:defRPr/>
                      </a:pPr>
                      <a:r>
                        <a:rPr lang="ru-RU" baseline="0" dirty="0" smtClean="0"/>
                        <a:t>«Кубик </a:t>
                      </a:r>
                      <a:r>
                        <a:rPr lang="ru-RU" baseline="0" dirty="0" err="1" smtClean="0"/>
                        <a:t>Блума</a:t>
                      </a:r>
                      <a:r>
                        <a:rPr lang="ru-RU" baseline="0" dirty="0" smtClean="0"/>
                        <a:t>»</a:t>
                      </a:r>
                      <a:endParaRPr lang="ru-RU" dirty="0" smtClean="0"/>
                    </a:p>
                    <a:p>
                      <a:endParaRPr lang="ru-RU" dirty="0"/>
                    </a:p>
                  </a:txBody>
                  <a:tcPr/>
                </a:tc>
                <a:extLst>
                  <a:ext uri="{0D108BD9-81ED-4DB2-BD59-A6C34878D82A}">
                    <a16:rowId xmlns:a16="http://schemas.microsoft.com/office/drawing/2014/main" val="10000"/>
                  </a:ext>
                </a:extLst>
              </a:tr>
              <a:tr h="370840">
                <a:tc>
                  <a:txBody>
                    <a:bodyPr/>
                    <a:lstStyle/>
                    <a:p>
                      <a:r>
                        <a:rPr lang="ru-RU" dirty="0" smtClean="0"/>
                        <a:t>Литературное чтение</a:t>
                      </a:r>
                      <a:endParaRPr lang="ru-RU" dirty="0"/>
                    </a:p>
                  </a:txBody>
                  <a:tcPr/>
                </a:tc>
                <a:tc>
                  <a:txBody>
                    <a:bodyPr/>
                    <a:lstStyle/>
                    <a:p>
                      <a:pPr algn="ctr"/>
                      <a:r>
                        <a:rPr lang="ru-RU" dirty="0" smtClean="0"/>
                        <a:t>72%</a:t>
                      </a:r>
                      <a:endParaRPr lang="ru-RU" dirty="0"/>
                    </a:p>
                  </a:txBody>
                  <a:tcPr/>
                </a:tc>
                <a:tc>
                  <a:txBody>
                    <a:bodyPr/>
                    <a:lstStyle/>
                    <a:p>
                      <a:pPr algn="ctr"/>
                      <a:r>
                        <a:rPr lang="ru-RU" dirty="0" smtClean="0"/>
                        <a:t>80%</a:t>
                      </a:r>
                      <a:endParaRPr lang="ru-RU" dirty="0"/>
                    </a:p>
                  </a:txBody>
                  <a:tcPr/>
                </a:tc>
                <a:extLst>
                  <a:ext uri="{0D108BD9-81ED-4DB2-BD59-A6C34878D82A}">
                    <a16:rowId xmlns:a16="http://schemas.microsoft.com/office/drawing/2014/main" val="10001"/>
                  </a:ext>
                </a:extLst>
              </a:tr>
              <a:tr h="370840">
                <a:tc>
                  <a:txBody>
                    <a:bodyPr/>
                    <a:lstStyle/>
                    <a:p>
                      <a:r>
                        <a:rPr lang="ru-RU" dirty="0" smtClean="0"/>
                        <a:t>Литературное чтение на родном (русском)языке</a:t>
                      </a:r>
                      <a:endParaRPr lang="ru-RU" dirty="0"/>
                    </a:p>
                  </a:txBody>
                  <a:tcPr/>
                </a:tc>
                <a:tc>
                  <a:txBody>
                    <a:bodyPr/>
                    <a:lstStyle/>
                    <a:p>
                      <a:pPr algn="ctr"/>
                      <a:r>
                        <a:rPr lang="ru-RU" dirty="0" smtClean="0"/>
                        <a:t>75%</a:t>
                      </a:r>
                      <a:endParaRPr lang="ru-RU" dirty="0"/>
                    </a:p>
                  </a:txBody>
                  <a:tcPr/>
                </a:tc>
                <a:tc>
                  <a:txBody>
                    <a:bodyPr/>
                    <a:lstStyle/>
                    <a:p>
                      <a:pPr algn="ctr"/>
                      <a:r>
                        <a:rPr lang="ru-RU" dirty="0" smtClean="0"/>
                        <a:t>80%</a:t>
                      </a:r>
                      <a:endParaRPr lang="ru-RU"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74679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648</TotalTime>
  <Words>720</Words>
  <Application>Microsoft Office PowerPoint</Application>
  <PresentationFormat>Экран (4:3)</PresentationFormat>
  <Paragraphs>94</Paragraphs>
  <Slides>11</Slides>
  <Notes>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Georgia</vt:lpstr>
      <vt:lpstr>Times New Roman</vt:lpstr>
      <vt:lpstr>Trebuchet MS</vt:lpstr>
      <vt:lpstr>Воздушный поток</vt:lpstr>
      <vt:lpstr>Презентация PowerPoint</vt:lpstr>
      <vt:lpstr> Мастер - класс  </vt:lpstr>
      <vt:lpstr>  «Недостаточно иметь хороший ум, главное правильно его использовать»</vt:lpstr>
      <vt:lpstr>«Кубик Блума»-  один из приемов технологии критического мышления   </vt:lpstr>
      <vt:lpstr>Методика использования  «Кубика Блума»  </vt:lpstr>
      <vt:lpstr>Презентация PowerPoint</vt:lpstr>
      <vt:lpstr>Леонид Пантелеев  «Две лягушки»</vt:lpstr>
      <vt:lpstr>В 1-2 классах вместо стандартных вопросов  можно использовать следующие: </vt:lpstr>
      <vt:lpstr>Положительная динамика применения приема «Кубик Блума»в образовательном процессе</vt:lpstr>
      <vt:lpstr>Мои ученики являются победителями и призерами олимпиад , конкурсов</vt:lpstr>
      <vt:lpstr>Положительные стороны приема «КУБИК БЛУМА»: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Индира</dc:creator>
  <cp:lastModifiedBy>учитель-3</cp:lastModifiedBy>
  <cp:revision>57</cp:revision>
  <dcterms:created xsi:type="dcterms:W3CDTF">2020-01-28T15:30:03Z</dcterms:created>
  <dcterms:modified xsi:type="dcterms:W3CDTF">2022-02-28T07:12:28Z</dcterms:modified>
</cp:coreProperties>
</file>